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7" r:id="rId12"/>
    <p:sldId id="266" r:id="rId13"/>
    <p:sldId id="269" r:id="rId14"/>
    <p:sldId id="268" r:id="rId15"/>
    <p:sldId id="270" r:id="rId16"/>
    <p:sldId id="271" r:id="rId17"/>
    <p:sldId id="272" r:id="rId18"/>
    <p:sldId id="273" r:id="rId19"/>
    <p:sldId id="275" r:id="rId20"/>
    <p:sldId id="276" r:id="rId21"/>
    <p:sldId id="274" r:id="rId22"/>
  </p:sldIdLst>
  <p:sldSz cx="12192000" cy="6858000"/>
  <p:notesSz cx="6858000" cy="9144000"/>
  <p:embeddedFontLst>
    <p:embeddedFont>
      <p:font typeface="Lato" panose="020F0502020204030203" pitchFamily="34" charset="0"/>
      <p:regular r:id="rId23"/>
      <p:bold r:id="rId24"/>
      <p:italic r:id="rId25"/>
      <p:boldItalic r:id="rId26"/>
    </p:embeddedFont>
    <p:embeddedFont>
      <p:font typeface="Oswald" pitchFamily="2" charset="0"/>
      <p:regular r:id="rId27"/>
      <p:bold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58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495979f9a431ddb0" providerId="LiveId" clId="{C1D27797-A8B4-4F3D-8265-BFE08C496C08}"/>
    <pc:docChg chg="custSel addSld modSld">
      <pc:chgData name="" userId="495979f9a431ddb0" providerId="LiveId" clId="{C1D27797-A8B4-4F3D-8265-BFE08C496C08}" dt="2020-09-19T23:22:30.391" v="502" actId="20577"/>
      <pc:docMkLst>
        <pc:docMk/>
      </pc:docMkLst>
      <pc:sldChg chg="addSp modSp">
        <pc:chgData name="" userId="495979f9a431ddb0" providerId="LiveId" clId="{C1D27797-A8B4-4F3D-8265-BFE08C496C08}" dt="2020-09-19T23:08:04.124" v="11" actId="403"/>
        <pc:sldMkLst>
          <pc:docMk/>
          <pc:sldMk cId="3577211943" sldId="258"/>
        </pc:sldMkLst>
        <pc:spChg chg="add mod">
          <ac:chgData name="" userId="495979f9a431ddb0" providerId="LiveId" clId="{C1D27797-A8B4-4F3D-8265-BFE08C496C08}" dt="2020-09-19T23:08:04.124" v="11" actId="403"/>
          <ac:spMkLst>
            <pc:docMk/>
            <pc:sldMk cId="3577211943" sldId="258"/>
            <ac:spMk id="4" creationId="{C5CBCEEC-7F5F-4D43-80B2-AE6E85423084}"/>
          </ac:spMkLst>
        </pc:spChg>
        <pc:spChg chg="mod">
          <ac:chgData name="" userId="495979f9a431ddb0" providerId="LiveId" clId="{C1D27797-A8B4-4F3D-8265-BFE08C496C08}" dt="2020-09-19T23:07:43.971" v="2" actId="14100"/>
          <ac:spMkLst>
            <pc:docMk/>
            <pc:sldMk cId="3577211943" sldId="258"/>
            <ac:spMk id="8" creationId="{7D2C9FD9-6243-4952-ABA6-E5D86D00A124}"/>
          </ac:spMkLst>
        </pc:spChg>
        <pc:picChg chg="add mod">
          <ac:chgData name="" userId="495979f9a431ddb0" providerId="LiveId" clId="{C1D27797-A8B4-4F3D-8265-BFE08C496C08}" dt="2020-09-19T23:07:40.140" v="1" actId="1076"/>
          <ac:picMkLst>
            <pc:docMk/>
            <pc:sldMk cId="3577211943" sldId="258"/>
            <ac:picMk id="3" creationId="{79921C36-74EA-4E8A-86BF-3B2052956F11}"/>
          </ac:picMkLst>
        </pc:picChg>
      </pc:sldChg>
      <pc:sldChg chg="modSp">
        <pc:chgData name="" userId="495979f9a431ddb0" providerId="LiveId" clId="{C1D27797-A8B4-4F3D-8265-BFE08C496C08}" dt="2020-09-19T23:10:57.645" v="14" actId="207"/>
        <pc:sldMkLst>
          <pc:docMk/>
          <pc:sldMk cId="3112431807" sldId="266"/>
        </pc:sldMkLst>
        <pc:spChg chg="mod">
          <ac:chgData name="" userId="495979f9a431ddb0" providerId="LiveId" clId="{C1D27797-A8B4-4F3D-8265-BFE08C496C08}" dt="2020-09-19T23:10:57.645" v="14" actId="207"/>
          <ac:spMkLst>
            <pc:docMk/>
            <pc:sldMk cId="3112431807" sldId="266"/>
            <ac:spMk id="3" creationId="{338D3FAC-99A9-4CDB-BB1C-B3EF0C5DEFD1}"/>
          </ac:spMkLst>
        </pc:spChg>
      </pc:sldChg>
      <pc:sldChg chg="modSp">
        <pc:chgData name="" userId="495979f9a431ddb0" providerId="LiveId" clId="{C1D27797-A8B4-4F3D-8265-BFE08C496C08}" dt="2020-09-19T23:22:30.391" v="502" actId="20577"/>
        <pc:sldMkLst>
          <pc:docMk/>
          <pc:sldMk cId="1899358288" sldId="272"/>
        </pc:sldMkLst>
        <pc:spChg chg="mod">
          <ac:chgData name="" userId="495979f9a431ddb0" providerId="LiveId" clId="{C1D27797-A8B4-4F3D-8265-BFE08C496C08}" dt="2020-09-19T23:22:30.391" v="502" actId="20577"/>
          <ac:spMkLst>
            <pc:docMk/>
            <pc:sldMk cId="1899358288" sldId="272"/>
            <ac:spMk id="3" creationId="{9BA46B13-CB30-4A3A-8ED3-47F2FC925A13}"/>
          </ac:spMkLst>
        </pc:spChg>
      </pc:sldChg>
      <pc:sldChg chg="modSp add">
        <pc:chgData name="" userId="495979f9a431ddb0" providerId="LiveId" clId="{C1D27797-A8B4-4F3D-8265-BFE08C496C08}" dt="2020-09-19T23:15:26.347" v="434" actId="20577"/>
        <pc:sldMkLst>
          <pc:docMk/>
          <pc:sldMk cId="865065522" sldId="276"/>
        </pc:sldMkLst>
        <pc:spChg chg="mod">
          <ac:chgData name="" userId="495979f9a431ddb0" providerId="LiveId" clId="{C1D27797-A8B4-4F3D-8265-BFE08C496C08}" dt="2020-09-19T23:11:30.768" v="45" actId="20577"/>
          <ac:spMkLst>
            <pc:docMk/>
            <pc:sldMk cId="865065522" sldId="276"/>
            <ac:spMk id="2" creationId="{CF3BA8C6-3204-49A8-B798-8A73C6BD6C1B}"/>
          </ac:spMkLst>
        </pc:spChg>
        <pc:spChg chg="mod">
          <ac:chgData name="" userId="495979f9a431ddb0" providerId="LiveId" clId="{C1D27797-A8B4-4F3D-8265-BFE08C496C08}" dt="2020-09-19T23:15:26.347" v="434" actId="20577"/>
          <ac:spMkLst>
            <pc:docMk/>
            <pc:sldMk cId="865065522" sldId="276"/>
            <ac:spMk id="3" creationId="{01BA8D87-1FAF-4DE9-BB67-70BAA63785E4}"/>
          </ac:spMkLst>
        </pc:spChg>
      </pc:sldChg>
    </pc:docChg>
  </pc:docChgLst>
</pc:chgInfo>
</file>

<file path=ppt/media/image1.png>
</file>

<file path=ppt/media/image2.jpeg>
</file>

<file path=ppt/media/image3.jpeg>
</file>

<file path=ppt/media/image4.jpeg>
</file>

<file path=ppt/media/image5.jpeg>
</file>

<file path=ppt/media/image6.jp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9/19/2020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830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9/19/2020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066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9/19/2020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845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9/19/2020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535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9/19/2020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419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9/19/2020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92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9/19/2020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625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9/19/2020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630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9/19/2020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823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9/19/2020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11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9/19/2020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315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D7556-5D36-45E7-A0D3-892938A1C73C}" type="datetimeFigureOut">
              <a:rPr lang="en-US" smtClean="0"/>
              <a:t>9/19/2020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724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jaredd_craig?utm_source=unsplash&amp;utm_medium=referral&amp;utm_content=creditCopyText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nsplash.com/s/photos/knowledge?utm_source=unsplash&amp;utm_medium=referral&amp;utm_content=creditCopyText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pc="300" dirty="0"/>
              <a:t>CS 533</a:t>
            </a:r>
            <a:br>
              <a:rPr lang="en-US" spc="300" dirty="0"/>
            </a:br>
            <a:r>
              <a:rPr lang="en-US" b="1" spc="300" dirty="0"/>
              <a:t>INTRO TO DATA SCIENCE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Michael Ekstrand</a:t>
            </a:r>
          </a:p>
        </p:txBody>
      </p:sp>
      <p:pic>
        <p:nvPicPr>
          <p:cNvPr id="5" name="Picture 4" descr="Boise State University logo.">
            <a:extLst>
              <a:ext uri="{FF2B5EF4-FFF2-40B4-BE49-F238E27FC236}">
                <a16:creationId xmlns:a16="http://schemas.microsoft.com/office/drawing/2014/main" id="{096C3644-A821-458C-8D93-4667BA67C5A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8283" y="4632986"/>
            <a:ext cx="3635433" cy="11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799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1BE02-9F30-4D27-86C4-C3AFF7B34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Method: Grounded 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55C06-4BB3-42A2-9E74-B319F44FC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Break interviews into distinct statements / observations</a:t>
            </a:r>
          </a:p>
          <a:p>
            <a:r>
              <a:rPr lang="en-US" dirty="0"/>
              <a:t>Group observations together into themes</a:t>
            </a:r>
          </a:p>
          <a:p>
            <a:pPr lvl="1"/>
            <a:r>
              <a:rPr lang="en-US" dirty="0"/>
              <a:t>If it is like an existing theme: add it</a:t>
            </a:r>
          </a:p>
          <a:p>
            <a:pPr lvl="1"/>
            <a:r>
              <a:rPr lang="en-US" dirty="0"/>
              <a:t>If it is not like an existing theme: start a new one</a:t>
            </a:r>
          </a:p>
          <a:p>
            <a:r>
              <a:rPr lang="en-US" dirty="0"/>
              <a:t>Merge themes if/as necessary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Stop at </a:t>
            </a:r>
            <a:r>
              <a:rPr lang="en-US" b="1" dirty="0"/>
              <a:t>saturation</a:t>
            </a:r>
            <a:r>
              <a:rPr lang="en-US" dirty="0"/>
              <a:t> – more data does not produce more concepts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Outcome: themes with illustrative quotations</a:t>
            </a:r>
          </a:p>
        </p:txBody>
      </p:sp>
    </p:spTree>
    <p:extLst>
      <p:ext uri="{BB962C8B-B14F-4D97-AF65-F5344CB8AC3E}">
        <p14:creationId xmlns:p14="http://schemas.microsoft.com/office/powerpoint/2010/main" val="23967573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8F0B00-81E3-4FF2-89D6-CAB8BBA7D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Qualitative Empiricism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4C7FD-2D08-4BFD-B836-6964A5B55C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Qualitative methods are empirical</a:t>
            </a:r>
            <a:endParaRPr lang="en-US" dirty="0"/>
          </a:p>
          <a:p>
            <a:r>
              <a:rPr lang="en-US" dirty="0"/>
              <a:t>Conclusions are grounded in and supported by data</a:t>
            </a:r>
          </a:p>
          <a:p>
            <a:r>
              <a:rPr lang="en-US" dirty="0"/>
              <a:t>The data is just analyzed differently!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Qualitative can demonstrate:</a:t>
            </a:r>
          </a:p>
          <a:p>
            <a:r>
              <a:rPr lang="en-US" dirty="0"/>
              <a:t>Existence of phenomena</a:t>
            </a:r>
          </a:p>
          <a:p>
            <a:r>
              <a:rPr lang="en-US" dirty="0"/>
              <a:t>Mechanisms for phenomena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Data is “thick”, but low in quantity</a:t>
            </a:r>
          </a:p>
        </p:txBody>
      </p:sp>
    </p:spTree>
    <p:extLst>
      <p:ext uri="{BB962C8B-B14F-4D97-AF65-F5344CB8AC3E}">
        <p14:creationId xmlns:p14="http://schemas.microsoft.com/office/powerpoint/2010/main" val="17842745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D4522-E560-487B-ADEB-34535EC3B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Mixing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D3FAC-99A9-4CDB-BB1C-B3EF0C5DEF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Qual and quant can work together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</a:rPr>
              <a:t>Qual first:</a:t>
            </a:r>
          </a:p>
          <a:p>
            <a:r>
              <a:rPr lang="en-US" dirty="0"/>
              <a:t>Qualitative study with small group to identify concerns</a:t>
            </a:r>
          </a:p>
          <a:p>
            <a:r>
              <a:rPr lang="en-US" dirty="0"/>
              <a:t>Quantitative survey to measure prevalence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</a:rPr>
              <a:t>Quant first:</a:t>
            </a:r>
          </a:p>
          <a:p>
            <a:r>
              <a:rPr lang="en-US" dirty="0"/>
              <a:t>Quantitative analysis to identify stores with low employee retention</a:t>
            </a:r>
          </a:p>
          <a:p>
            <a:r>
              <a:rPr lang="en-US" dirty="0"/>
              <a:t>Qualitative interviews to see what is happening at those stores</a:t>
            </a:r>
          </a:p>
        </p:txBody>
      </p:sp>
    </p:spTree>
    <p:extLst>
      <p:ext uri="{BB962C8B-B14F-4D97-AF65-F5344CB8AC3E}">
        <p14:creationId xmlns:p14="http://schemas.microsoft.com/office/powerpoint/2010/main" val="31124318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4EA744C0-9296-4B17-A00A-D91ACF35C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Number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19208D-FA44-4709-8A98-1D8B395585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82472"/>
            <a:ext cx="10515600" cy="5394491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13800" dirty="0"/>
              <a:t>30</a:t>
            </a:r>
          </a:p>
        </p:txBody>
      </p:sp>
    </p:spTree>
    <p:extLst>
      <p:ext uri="{BB962C8B-B14F-4D97-AF65-F5344CB8AC3E}">
        <p14:creationId xmlns:p14="http://schemas.microsoft.com/office/powerpoint/2010/main" val="24657994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38F0C-4E24-4275-A504-F12307D60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Numbers Have No Meaning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6E0BE-D3E3-4E7F-A4E5-E5A9677F1A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What does 30 mean?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We need context to interpret the meaning</a:t>
            </a:r>
          </a:p>
          <a:p>
            <a:r>
              <a:rPr lang="en-US" dirty="0"/>
              <a:t>Typical size of this class</a:t>
            </a:r>
          </a:p>
          <a:p>
            <a:r>
              <a:rPr lang="en-US" dirty="0"/>
              <a:t>High for graduate classes, average for department</a:t>
            </a:r>
          </a:p>
          <a:p>
            <a:r>
              <a:rPr lang="en-US" dirty="0"/>
              <a:t>Class size affects student-teacher engagement</a:t>
            </a:r>
          </a:p>
        </p:txBody>
      </p:sp>
    </p:spTree>
    <p:extLst>
      <p:ext uri="{BB962C8B-B14F-4D97-AF65-F5344CB8AC3E}">
        <p14:creationId xmlns:p14="http://schemas.microsoft.com/office/powerpoint/2010/main" val="40418513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1CB19-AD12-4FD6-A6C4-D9C4A7BDE3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5DF98C-6572-414C-8294-70B76DBF3C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 need context to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/>
              <a:t>Interpret</a:t>
            </a:r>
            <a:r>
              <a:rPr lang="en-US" dirty="0"/>
              <a:t> quantities</a:t>
            </a:r>
          </a:p>
          <a:p>
            <a:r>
              <a:rPr lang="en-US" b="1" dirty="0"/>
              <a:t>Identify</a:t>
            </a:r>
            <a:r>
              <a:rPr lang="en-US" dirty="0"/>
              <a:t> quantities of interest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113859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D1F10-4C95-47FC-A498-A32252282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Analytical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F7B198-662C-433B-BCC1-9561A379FB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85931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Mathematical proofs and derivations.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Usually quantitative</a:t>
            </a:r>
          </a:p>
          <a:p>
            <a:r>
              <a:rPr lang="en-US" dirty="0"/>
              <a:t>Always true (given assumptions)</a:t>
            </a:r>
          </a:p>
          <a:p>
            <a:pPr lvl="1"/>
            <a:r>
              <a:rPr lang="en-US" dirty="0"/>
              <a:t>May be probabilistic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Example: law of large numbers</a:t>
            </a:r>
          </a:p>
          <a:p>
            <a:r>
              <a:rPr lang="en-US" dirty="0"/>
              <a:t>On average, the average of a random sample is approximately the true average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7F3BBC2-56E2-4BC1-806C-45377F91C9B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9272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A3070-C85C-46CF-B098-3F1363029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46B13-CB30-4A3A-8ED3-47F2FC925A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572534" cy="4351338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Analyze and explicate power structures.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Who has power in a situation?</a:t>
            </a:r>
          </a:p>
          <a:p>
            <a:r>
              <a:rPr lang="en-US" dirty="0"/>
              <a:t>What are the effects of that power?</a:t>
            </a:r>
          </a:p>
          <a:p>
            <a:r>
              <a:rPr lang="en-US" dirty="0"/>
              <a:t>How does perspective &amp; power affect questions </a:t>
            </a:r>
            <a:r>
              <a:rPr lang="en-US"/>
              <a:t>and conclusions?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Example: employer-employee power dynamic affects response to survey.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4BE82D-361B-4A4D-8CD9-22DCBC3CF4C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40" r="28841"/>
          <a:stretch/>
        </p:blipFill>
        <p:spPr>
          <a:xfrm>
            <a:off x="7797501" y="0"/>
            <a:ext cx="43944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3582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475DE-0B10-48B3-807B-6D3470784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Application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F9308-69C4-4460-A7D3-44FCEC438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Who</a:t>
            </a:r>
            <a:r>
              <a:rPr lang="en-US" dirty="0"/>
              <a:t> is making decisions?</a:t>
            </a:r>
          </a:p>
          <a:p>
            <a:r>
              <a:rPr lang="en-US" dirty="0"/>
              <a:t>What to ask</a:t>
            </a:r>
          </a:p>
          <a:p>
            <a:r>
              <a:rPr lang="en-US" dirty="0"/>
              <a:t>Who to ask</a:t>
            </a:r>
          </a:p>
          <a:p>
            <a:r>
              <a:rPr lang="en-US" dirty="0"/>
              <a:t>What to do with the results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Asking employees is </a:t>
            </a:r>
            <a:r>
              <a:rPr lang="en-US" b="1" dirty="0">
                <a:solidFill>
                  <a:schemeClr val="accent2"/>
                </a:solidFill>
              </a:rPr>
              <a:t>not</a:t>
            </a:r>
            <a:r>
              <a:rPr lang="en-US" dirty="0"/>
              <a:t> sharing power</a:t>
            </a:r>
          </a:p>
        </p:txBody>
      </p:sp>
    </p:spTree>
    <p:extLst>
      <p:ext uri="{BB962C8B-B14F-4D97-AF65-F5344CB8AC3E}">
        <p14:creationId xmlns:p14="http://schemas.microsoft.com/office/powerpoint/2010/main" val="27517114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25CC4-67F2-4C9C-B140-EF4D9B548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529A1-930F-42AF-B6E7-26C2378409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Merriam-Webster:</a:t>
            </a:r>
          </a:p>
          <a:p>
            <a:pPr marL="457200" lvl="1" indent="0">
              <a:buNone/>
            </a:pPr>
            <a:r>
              <a:rPr lang="en-US" dirty="0"/>
              <a:t>A plausible or scientifically acceptable general principle or body of principles offered to explain phenomena.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Theory </a:t>
            </a:r>
            <a:r>
              <a:rPr lang="en-US" b="1" dirty="0"/>
              <a:t>drives analysis</a:t>
            </a:r>
            <a:r>
              <a:rPr lang="en-US" dirty="0"/>
              <a:t> – what questions do we ask?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Theory comes from all these sources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Data refines, confirms, and rejects theory</a:t>
            </a:r>
          </a:p>
        </p:txBody>
      </p:sp>
    </p:spTree>
    <p:extLst>
      <p:ext uri="{BB962C8B-B14F-4D97-AF65-F5344CB8AC3E}">
        <p14:creationId xmlns:p14="http://schemas.microsoft.com/office/powerpoint/2010/main" val="721538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10896-5F58-4886-BD31-9CC7C7C5C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WAYS OF KNOWING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EC2778-A4BA-461B-B58E-B85AA00F09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1080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BA8C6-3204-49A8-B798-8A73C6BD6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Social Construction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BA8D87-1FAF-4DE9-BB67-70BAA63785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Knowledge is said to be </a:t>
            </a:r>
            <a:r>
              <a:rPr lang="en-US" i="1" dirty="0"/>
              <a:t>socially constructed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Knowledge comes through processes</a:t>
            </a:r>
          </a:p>
          <a:p>
            <a:r>
              <a:rPr lang="en-US" dirty="0"/>
              <a:t>These processes are social</a:t>
            </a:r>
          </a:p>
          <a:p>
            <a:pPr lvl="1"/>
            <a:r>
              <a:rPr lang="en-US" dirty="0"/>
              <a:t>And therefore have biases, etc.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Does </a:t>
            </a:r>
            <a:r>
              <a:rPr lang="en-US" b="1" dirty="0"/>
              <a:t>not</a:t>
            </a:r>
            <a:r>
              <a:rPr lang="en-US" dirty="0"/>
              <a:t> mean knowledge is fake, made up, or unreliable.</a:t>
            </a:r>
          </a:p>
        </p:txBody>
      </p:sp>
    </p:spTree>
    <p:extLst>
      <p:ext uri="{BB962C8B-B14F-4D97-AF65-F5344CB8AC3E}">
        <p14:creationId xmlns:p14="http://schemas.microsoft.com/office/powerpoint/2010/main" val="8650655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E67FD-4935-4F62-B6FB-CF1260E6C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1724" y="365125"/>
            <a:ext cx="6022075" cy="1325563"/>
          </a:xfrm>
        </p:spPr>
        <p:txBody>
          <a:bodyPr/>
          <a:lstStyle/>
          <a:p>
            <a:r>
              <a:rPr lang="en-US" dirty="0"/>
              <a:t>Wrapping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755DB-9C1F-494E-AB28-700B2CBBD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1724" y="1825625"/>
            <a:ext cx="6022075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Quantitative measurements and analysis are </a:t>
            </a:r>
            <a:r>
              <a:rPr lang="en-US" b="1" dirty="0"/>
              <a:t>not</a:t>
            </a:r>
            <a:r>
              <a:rPr lang="en-US" dirty="0"/>
              <a:t> the only, or the best, way to produce knowledge.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Multiple sources together give us knowledge and insight.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1A7337-2C5B-476B-B7E1-53DD7D8647A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325" y="0"/>
            <a:ext cx="50342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721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6FD0E96-13A0-4867-B224-E632518A9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Outcomes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2C9FD9-6243-4952-ABA6-E5D86D00A1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86302" cy="4351338"/>
          </a:xfrm>
        </p:spPr>
        <p:txBody>
          <a:bodyPr/>
          <a:lstStyle/>
          <a:p>
            <a:r>
              <a:rPr lang="en-US" dirty="0"/>
              <a:t>Understand different sources of knowledge</a:t>
            </a:r>
          </a:p>
          <a:p>
            <a:r>
              <a:rPr lang="en-US" dirty="0"/>
              <a:t>Identify sources of knowledge appropriate to a question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921C36-74EA-4E8A-86BF-3B2052956F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CBCEEC-7F5F-4D43-80B2-AE6E85423084}"/>
              </a:ext>
            </a:extLst>
          </p:cNvPr>
          <p:cNvSpPr txBox="1"/>
          <p:nvPr/>
        </p:nvSpPr>
        <p:spPr>
          <a:xfrm>
            <a:off x="349135" y="6138949"/>
            <a:ext cx="5619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Photo by </a:t>
            </a:r>
            <a:r>
              <a:rPr lang="en-US" i="1" dirty="0" err="1">
                <a:hlinkClick r:id="rId3"/>
              </a:rPr>
              <a:t>Jaredd</a:t>
            </a:r>
            <a:r>
              <a:rPr lang="en-US" i="1" dirty="0">
                <a:hlinkClick r:id="rId3"/>
              </a:rPr>
              <a:t> Craig</a:t>
            </a:r>
            <a:r>
              <a:rPr lang="en-US" i="1" dirty="0"/>
              <a:t> on </a:t>
            </a:r>
            <a:r>
              <a:rPr lang="en-US" i="1" dirty="0" err="1">
                <a:hlinkClick r:id="rId4"/>
              </a:rPr>
              <a:t>Unsplash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35772119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80A92-6BA2-4CEF-9BE8-C0CB7C0793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Types of Knowledge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1D131A-78EE-4EAE-9369-2647AAD6F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Quantitative</a:t>
            </a:r>
          </a:p>
          <a:p>
            <a:r>
              <a:rPr lang="en-US" dirty="0"/>
              <a:t>Qualitative</a:t>
            </a:r>
          </a:p>
          <a:p>
            <a:r>
              <a:rPr lang="en-US" dirty="0"/>
              <a:t>Analytical / Proof</a:t>
            </a:r>
          </a:p>
          <a:p>
            <a:r>
              <a:rPr lang="en-US" dirty="0"/>
              <a:t>Theory</a:t>
            </a:r>
          </a:p>
          <a:p>
            <a:r>
              <a:rPr lang="en-US" dirty="0"/>
              <a:t>Critical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No form is the “best”. </a:t>
            </a:r>
            <a:r>
              <a:rPr lang="en-US" dirty="0"/>
              <a:t> And, we often need multiple together!</a:t>
            </a:r>
            <a:endParaRPr lang="en-US" b="1" dirty="0"/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61309464-DBCC-4778-BB45-EB0D43FA75C9}"/>
              </a:ext>
            </a:extLst>
          </p:cNvPr>
          <p:cNvSpPr/>
          <p:nvPr/>
        </p:nvSpPr>
        <p:spPr>
          <a:xfrm>
            <a:off x="4122892" y="1893536"/>
            <a:ext cx="392464" cy="1027689"/>
          </a:xfrm>
          <a:prstGeom prst="rightBrac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D3DF48-5780-498D-A9C2-415B55A68DDA}"/>
              </a:ext>
            </a:extLst>
          </p:cNvPr>
          <p:cNvSpPr txBox="1"/>
          <p:nvPr/>
        </p:nvSpPr>
        <p:spPr>
          <a:xfrm>
            <a:off x="4708890" y="2145770"/>
            <a:ext cx="4556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</a:rPr>
              <a:t>These are both </a:t>
            </a:r>
            <a:r>
              <a:rPr lang="en-US" sz="2800" b="1" dirty="0">
                <a:solidFill>
                  <a:schemeClr val="accent2"/>
                </a:solidFill>
              </a:rPr>
              <a:t>empirical</a:t>
            </a:r>
            <a:endParaRPr lang="en-US" sz="280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5951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D50EF-098B-4695-B195-3D6310E8F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Quantitative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824D7-CB1A-4946-B816-0BB311878A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07067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Numeric measurements and estimates.</a:t>
            </a:r>
          </a:p>
          <a:p>
            <a:r>
              <a:rPr lang="en-US" dirty="0"/>
              <a:t>How many?</a:t>
            </a:r>
          </a:p>
          <a:p>
            <a:r>
              <a:rPr lang="en-US" dirty="0"/>
              <a:t>What fraction?</a:t>
            </a:r>
          </a:p>
          <a:p>
            <a:r>
              <a:rPr lang="en-US" dirty="0"/>
              <a:t>Predicting numeric outcomes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DE7DB7-D0DF-4858-BC86-5BB35251C24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348" y="0"/>
            <a:ext cx="45726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4034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684CC-5318-4DE2-AC64-767D603E7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Quantitative </a:t>
            </a:r>
            <a:r>
              <a:rPr lang="en-US" dirty="0" err="1"/>
              <a:t>Submethods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ADE270-81EB-497A-A265-99A65404F5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Observational</a:t>
            </a:r>
            <a:r>
              <a:rPr lang="en-US" dirty="0"/>
              <a:t> studies – what can we see?</a:t>
            </a: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Experimental </a:t>
            </a:r>
            <a:r>
              <a:rPr lang="en-US" dirty="0"/>
              <a:t>studies – what happens when we act?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/>
              <a:t>Simulation</a:t>
            </a:r>
            <a:r>
              <a:rPr lang="en-US" dirty="0"/>
              <a:t> studies – what happens in synthetic environments?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919959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D76F88F-3D8F-45EB-ADCB-C3A27A5F1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Numbers. What Are They Good For?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7A53DD9-918B-4C39-BFB5-638D0528EC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</a:t>
            </a:r>
            <a:r>
              <a:rPr lang="en-US" dirty="0">
                <a:solidFill>
                  <a:schemeClr val="accent3"/>
                </a:solidFill>
              </a:rPr>
              <a:t>can: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4B22BC67-94AD-41FC-9328-73072A5928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How often does X happen?</a:t>
            </a:r>
          </a:p>
          <a:p>
            <a:r>
              <a:rPr lang="en-US" dirty="0"/>
              <a:t>When X happens, is Y likely to happen?</a:t>
            </a:r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55D822D-1496-48B6-A358-BE074496AA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We </a:t>
            </a:r>
            <a:r>
              <a:rPr lang="en-US" dirty="0">
                <a:solidFill>
                  <a:schemeClr val="accent2"/>
                </a:solidFill>
              </a:rPr>
              <a:t>can’t: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1B09F81-F588-41BB-9AA7-E03CAC6B843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Why does X happen?</a:t>
            </a:r>
          </a:p>
          <a:p>
            <a:r>
              <a:rPr lang="en-US" dirty="0"/>
              <a:t>What do the situations where X happens look like?</a:t>
            </a:r>
          </a:p>
          <a:p>
            <a:r>
              <a:rPr lang="en-US" dirty="0"/>
              <a:t>What new X should we look for?</a:t>
            </a:r>
          </a:p>
        </p:txBody>
      </p:sp>
    </p:spTree>
    <p:extLst>
      <p:ext uri="{BB962C8B-B14F-4D97-AF65-F5344CB8AC3E}">
        <p14:creationId xmlns:p14="http://schemas.microsoft.com/office/powerpoint/2010/main" val="1260974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B8F6D0A-20BC-4E81-9CDC-15B4B7C31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Qualitative Methods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51E0E925-D5EB-49C7-A1BA-2D3A6DC670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7585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Interpretation and analysis.</a:t>
            </a:r>
          </a:p>
          <a:p>
            <a:r>
              <a:rPr lang="en-US" dirty="0"/>
              <a:t>Why did someone do X?</a:t>
            </a:r>
          </a:p>
          <a:p>
            <a:r>
              <a:rPr lang="en-US" dirty="0"/>
              <a:t>What do people want?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Engages </a:t>
            </a:r>
            <a:r>
              <a:rPr lang="en-US" b="1" dirty="0"/>
              <a:t>directly with source </a:t>
            </a:r>
            <a:r>
              <a:rPr lang="en-US" b="1"/>
              <a:t>material</a:t>
            </a:r>
            <a:r>
              <a:rPr lang="en-US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Note: surveys are not qualitative.</a:t>
            </a:r>
          </a:p>
          <a:p>
            <a:endParaRPr lang="en-US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D2AB4C0-5F5B-47BF-8943-82C525109AF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9248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26A27-3F1C-4635-9CBF-A21A3D382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DC7B8-22BA-44DF-93BB-4D1BFA5CF9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Goal:</a:t>
            </a:r>
            <a:r>
              <a:rPr lang="en-US" dirty="0"/>
              <a:t> identify employee concerns and opportunities to improve</a:t>
            </a:r>
          </a:p>
          <a:p>
            <a:pPr marL="0" indent="0">
              <a:buNone/>
            </a:pPr>
            <a:r>
              <a:rPr lang="en-US" b="1" dirty="0"/>
              <a:t>Method:</a:t>
            </a:r>
            <a:r>
              <a:rPr lang="en-US" dirty="0"/>
              <a:t> semi-structured interviews</a:t>
            </a:r>
          </a:p>
          <a:p>
            <a:pPr marL="0" indent="0">
              <a:buNone/>
            </a:pPr>
            <a:r>
              <a:rPr lang="en-US" b="1" dirty="0"/>
              <a:t>Resulting Data:</a:t>
            </a:r>
            <a:r>
              <a:rPr lang="en-US" dirty="0"/>
              <a:t> interviews with employees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Don’t have time to interview them all.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Goal is not statistical representation.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3274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2E3436"/>
      </a:dk2>
      <a:lt2>
        <a:srgbClr val="F6F6F5"/>
      </a:lt2>
      <a:accent1>
        <a:srgbClr val="0033A0"/>
      </a:accent1>
      <a:accent2>
        <a:srgbClr val="D64309"/>
      </a:accent2>
      <a:accent3>
        <a:srgbClr val="4E9A06"/>
      </a:accent3>
      <a:accent4>
        <a:srgbClr val="5C3566"/>
      </a:accent4>
      <a:accent5>
        <a:srgbClr val="C4A000"/>
      </a:accent5>
      <a:accent6>
        <a:srgbClr val="8F5902"/>
      </a:accent6>
      <a:hlink>
        <a:srgbClr val="406098"/>
      </a:hlink>
      <a:folHlink>
        <a:srgbClr val="75507B"/>
      </a:folHlink>
    </a:clrScheme>
    <a:fontScheme name="Boise State">
      <a:majorFont>
        <a:latin typeface="Oswald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</TotalTime>
  <Words>638</Words>
  <Application>Microsoft Office PowerPoint</Application>
  <PresentationFormat>Widescreen</PresentationFormat>
  <Paragraphs>140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Lato</vt:lpstr>
      <vt:lpstr>Oswald</vt:lpstr>
      <vt:lpstr>Arial</vt:lpstr>
      <vt:lpstr>Office Theme</vt:lpstr>
      <vt:lpstr>CS 533 INTRO TO DATA SCIENCE</vt:lpstr>
      <vt:lpstr>WAYS OF KNOWING</vt:lpstr>
      <vt:lpstr>Learning Outcomes</vt:lpstr>
      <vt:lpstr>Some Types of Knowledge</vt:lpstr>
      <vt:lpstr>Quantitative Methods</vt:lpstr>
      <vt:lpstr>Quantitative Submethods</vt:lpstr>
      <vt:lpstr>Numbers. What Are They Good For?</vt:lpstr>
      <vt:lpstr>Qualitative Methods</vt:lpstr>
      <vt:lpstr>Example Problem</vt:lpstr>
      <vt:lpstr>Example Method: Grounded Theory</vt:lpstr>
      <vt:lpstr>Qualitative Empiricism</vt:lpstr>
      <vt:lpstr>Mixing Methods</vt:lpstr>
      <vt:lpstr>A Number</vt:lpstr>
      <vt:lpstr>Numbers Have No Meaning</vt:lpstr>
      <vt:lpstr>Context</vt:lpstr>
      <vt:lpstr>Analytical Methods</vt:lpstr>
      <vt:lpstr>Critical Methods</vt:lpstr>
      <vt:lpstr>One Application</vt:lpstr>
      <vt:lpstr>Theory</vt:lpstr>
      <vt:lpstr>Social Construction</vt:lpstr>
      <vt:lpstr>Wrapping 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Generated Primary Keys</dc:title>
  <dc:creator>Michael Ekstrand</dc:creator>
  <cp:lastModifiedBy>Michael Ekstrand</cp:lastModifiedBy>
  <cp:revision>353</cp:revision>
  <dcterms:created xsi:type="dcterms:W3CDTF">2020-03-17T14:53:53Z</dcterms:created>
  <dcterms:modified xsi:type="dcterms:W3CDTF">2020-09-20T05:02:45Z</dcterms:modified>
</cp:coreProperties>
</file>

<file path=docProps/thumbnail.jpeg>
</file>